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8" r:id="rId3"/>
    <p:sldId id="304" r:id="rId4"/>
    <p:sldId id="308" r:id="rId5"/>
    <p:sldId id="310" r:id="rId6"/>
    <p:sldId id="317" r:id="rId7"/>
    <p:sldId id="318" r:id="rId8"/>
    <p:sldId id="309" r:id="rId9"/>
    <p:sldId id="294" r:id="rId10"/>
    <p:sldId id="302" r:id="rId11"/>
    <p:sldId id="303" r:id="rId12"/>
    <p:sldId id="312" r:id="rId13"/>
    <p:sldId id="300" r:id="rId14"/>
    <p:sldId id="299" r:id="rId15"/>
    <p:sldId id="314" r:id="rId16"/>
    <p:sldId id="319" r:id="rId17"/>
    <p:sldId id="315" r:id="rId18"/>
    <p:sldId id="316" r:id="rId19"/>
    <p:sldId id="305" r:id="rId20"/>
    <p:sldId id="3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6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CAF5E-D4F2-1941-8E53-8B8DF6F9BBE8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484F0-4D4D-3348-9C16-C4585EE61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2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484F0-4D4D-3348-9C16-C4585EE61B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1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9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2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18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03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42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9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BDB24-0576-EE49-AAF0-48B3F71EDFA3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E58F3-A263-584A-BA73-F33E20DBA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Mark.fisher@llshowcase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ohn.morrison@llshowcase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mailto:John.morrison@llshowcase.co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ilto:John.morrison@llshowcase.co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2.png"/><Relationship Id="rId7" Type="http://schemas.openxmlformats.org/officeDocument/2006/relationships/hyperlink" Target="mailto:John.morrison@llshowcase.com" TargetMode="External"/><Relationship Id="rId12" Type="http://schemas.openxmlformats.org/officeDocument/2006/relationships/image" Target="../media/image16.tiff"/><Relationship Id="rId2" Type="http://schemas.openxmlformats.org/officeDocument/2006/relationships/hyperlink" Target="mailto:Mark.fisher@llshowcase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arl.holly@llshowcase.com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13.tiff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266" y="5247922"/>
            <a:ext cx="8492067" cy="1141355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Scott Good</a:t>
            </a:r>
          </a:p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North American Above-Market Technical Sales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8" y="506591"/>
            <a:ext cx="5689596" cy="4741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204451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you need to know about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</a:t>
            </a:r>
            <a:r>
              <a:rPr lang="en-US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ctions Customizer</a:t>
            </a:r>
          </a:p>
        </p:txBody>
      </p:sp>
    </p:spTree>
    <p:extLst>
      <p:ext uri="{BB962C8B-B14F-4D97-AF65-F5344CB8AC3E}">
        <p14:creationId xmlns:p14="http://schemas.microsoft.com/office/powerpoint/2010/main" val="79388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“Apple UI”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043"/>
            <a:ext cx="6585155" cy="45527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hlinkClick r:id="rId2"/>
            </a:endParaRPr>
          </a:p>
          <a:p>
            <a:pPr marL="0" indent="0"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9623"/>
            <a:ext cx="5273407" cy="463721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1016000" y="1845733"/>
            <a:ext cx="37738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Applies to (mostly) all pages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>
                <a:latin typeface="+mj-lt"/>
              </a:rPr>
              <a:t>Not Meetings, Calendar, Mail, or Admin</a:t>
            </a:r>
            <a:endParaRPr lang="en-US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Menu bar lightened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Watson logo inserted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User photo hidden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Fonts changed &amp; enlarged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White space added throughout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Meetings &amp; Events hidden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Communities &amp; Files added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6000" y="1306545"/>
            <a:ext cx="36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john.morrison@llshowcase.com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Sh0wcaseIBM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2697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“Airplane UI”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001" y="1771302"/>
            <a:ext cx="4570176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Applies to homepage only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All of Apple UI changes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New color theme, background image, animated background (the jet)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Text labels replaced with images (to get script look) 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Logo added bottom left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Communities/files flipper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Airline news is a live external query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Outside widgets were added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Weather, stock prices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Uses cookies 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To remember airline stock selected</a:t>
            </a:r>
            <a:endParaRPr lang="en-US" dirty="0"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6000" y="1306545"/>
            <a:ext cx="334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earl.holly@llshowcase.com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Sh0wcaseIBM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1382748"/>
            <a:ext cx="5720073" cy="47903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037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“ICEC UI”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001" y="1845733"/>
            <a:ext cx="464052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Uses Customizer to match the look-and-feel of Connections to the modified ICEC UI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Changes colors and fonts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Retains much of the Connections layout (but that could be changed, too)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Cannot change some pages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Mail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Calendar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Meetings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+mj-lt"/>
              </a:rPr>
              <a:t>Box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+mj-lt"/>
              </a:rPr>
              <a:t>BUT, it improves the overall experience when users exit ICEC and enter communities, retrieve files, or create activities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en-US" sz="16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6000" y="1306545"/>
            <a:ext cx="3780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andrea.ellison@llshowcase.com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Sh0wcaseIBM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9" y="1382748"/>
            <a:ext cx="5720073" cy="48753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Test users you can demo with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648" y="1833443"/>
            <a:ext cx="6585155" cy="45527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hlinkClick r:id="rId2"/>
            </a:endParaRPr>
          </a:p>
          <a:p>
            <a:pPr marL="0" indent="0"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29" y="3901474"/>
            <a:ext cx="2463913" cy="216666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507" y="3901870"/>
            <a:ext cx="2459703" cy="21629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179" y="1739261"/>
            <a:ext cx="1124915" cy="11249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34791" y="2933748"/>
            <a:ext cx="2417778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earl.holly@llshowcase.com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Sh0wcaseIBM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Sees Airplane UI on homepage</a:t>
            </a:r>
          </a:p>
          <a:p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398097" y="2933749"/>
            <a:ext cx="252607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john.morrison@llshowcase.com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Sh0wcaseIBM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Sees the “Apple” UI on all pages</a:t>
            </a:r>
          </a:p>
          <a:p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7202" y="2935138"/>
            <a:ext cx="251222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mark.fisher@llshowcase.com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Sh0wcaseIBM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Sees the normal Connections UI</a:t>
            </a:r>
          </a:p>
          <a:p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7422" y="1739261"/>
            <a:ext cx="1124915" cy="11249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1924" y="1739261"/>
            <a:ext cx="1118869" cy="11188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7175" y="3901474"/>
            <a:ext cx="2587893" cy="216728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5286" y="3921286"/>
            <a:ext cx="2528204" cy="21548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2182" y="1749765"/>
            <a:ext cx="1114411" cy="11144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44248" y="2933747"/>
            <a:ext cx="252210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andrea.ellison@llshowcase.com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Sh0wcaseIBM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ICEC/Connections matching UIs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624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Various points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94043"/>
            <a:ext cx="6182802" cy="455279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JavaScript files used by outside widgets (e.g., weather) need to be uploaded to the page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Not just referenced (due to cross-site scripting limitations)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Code you add to the page can also call JavaScript functions from your JS library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Browser cookies can be set and read 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 personalization, to remember settings, or for whatever else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CSS cannot be loaded from the Org Extensions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Multiple JavaScript files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be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JavaScript can upload CSS files to the page</a:t>
            </a:r>
          </a:p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can be added to the page with JavaScript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Some sites (e.g., Google) don’t work in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iFrames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20" y="2255462"/>
            <a:ext cx="3996715" cy="417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8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0982B3-9CF0-A44F-A164-BAD08AB3A7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dist="50800" dir="5400000" algn="ctr" rotWithShape="0">
              <a:srgbClr val="000000"/>
            </a:outerShdw>
            <a:reflection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Connections vs ICEC: what’s the difference?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CD3EB-5789-D14C-9C43-5ECBA2F0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51" y="1919212"/>
            <a:ext cx="3807208" cy="33479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  <a:reflection stA="30000" endPos="65000" dist="508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9350A-982D-9440-A0EE-4E5FCF947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02" y="1919212"/>
            <a:ext cx="4407236" cy="3348276"/>
          </a:xfrm>
          <a:prstGeom prst="rect">
            <a:avLst/>
          </a:prstGeom>
          <a:effectLst>
            <a:reflection stA="30000" endPos="65000" dist="508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9A4B07-43C9-7C48-AC88-B0FB4623A1DC}"/>
              </a:ext>
            </a:extLst>
          </p:cNvPr>
          <p:cNvSpPr txBox="1"/>
          <p:nvPr/>
        </p:nvSpPr>
        <p:spPr>
          <a:xfrm>
            <a:off x="1504396" y="5618409"/>
            <a:ext cx="3480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Connections</a:t>
            </a:r>
            <a:r>
              <a:rPr lang="en-US" dirty="0">
                <a:solidFill>
                  <a:schemeClr val="bg1"/>
                </a:solidFill>
              </a:rPr>
              <a:t> is its own data source,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presents its own content in 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standardized UI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89F2D-F27F-5040-AB05-5836031F6F7A}"/>
              </a:ext>
            </a:extLst>
          </p:cNvPr>
          <p:cNvSpPr txBox="1"/>
          <p:nvPr/>
        </p:nvSpPr>
        <p:spPr>
          <a:xfrm>
            <a:off x="6886636" y="5618409"/>
            <a:ext cx="371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ICEC</a:t>
            </a:r>
            <a:r>
              <a:rPr lang="en-US" dirty="0">
                <a:solidFill>
                  <a:schemeClr val="bg1"/>
                </a:solidFill>
              </a:rPr>
              <a:t> presents content from other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sources, including Connections; has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 content of its own; easily modified</a:t>
            </a:r>
          </a:p>
        </p:txBody>
      </p:sp>
    </p:spTree>
    <p:extLst>
      <p:ext uri="{BB962C8B-B14F-4D97-AF65-F5344CB8AC3E}">
        <p14:creationId xmlns:p14="http://schemas.microsoft.com/office/powerpoint/2010/main" val="111002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>
            <a:off x="5668999" y="1523593"/>
            <a:ext cx="0" cy="46964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8EB6E48-288A-4C40-91F4-20EB0091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233" y="3072810"/>
            <a:ext cx="2623531" cy="2806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Customizer vs ICEC: what’s the difference?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4607" y="1500996"/>
            <a:ext cx="4743616" cy="5055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IBM Connections Engagement Center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(ICEC)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Cannot change standard Connections pages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Displays content from elsewhere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display Connections content but also that from elsewhere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Many existing widgets and page layouts to choose from</a:t>
            </a:r>
            <a:r>
              <a:rPr lang="mr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…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and you can make more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Separate mobile UI from Connections phone app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Easily customizable UI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Some can be done by non-developers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Upload and use your own CSS and images for themes</a:t>
            </a:r>
          </a:p>
          <a:p>
            <a:pPr lvl="2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Custom JavaScript can be added, too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End-user customization of pages is quite possible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“Open in Community” links take you right into unmodified Connections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be confusing to users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Allows some personalization of content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Has its own mobile browser interface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56807" y="1500996"/>
            <a:ext cx="5139193" cy="4736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Connections Customizer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Cannot change ICEC pages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Also doesn’t work on Meetings, Calendar, Mail, 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Administration, or mobile app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Modifies standard Connections pages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Change look and feel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Add / remove functionality 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Interact with content / systems outside Connections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Enabled by user and/or URL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Different users can have different experiences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Or different areas of the site can vary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Requires developer skills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Not as easy to use as ICEC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Not for the casual user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Requires IBM review to upload new files</a:t>
            </a:r>
            <a:r>
              <a:rPr lang="mr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…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?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Is </a:t>
            </a: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much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easier than any other alternative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But still requires a developer</a:t>
            </a:r>
          </a:p>
        </p:txBody>
      </p:sp>
    </p:spTree>
    <p:extLst>
      <p:ext uri="{BB962C8B-B14F-4D97-AF65-F5344CB8AC3E}">
        <p14:creationId xmlns:p14="http://schemas.microsoft.com/office/powerpoint/2010/main" val="4081137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Setup and usage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4FEB3E-E9B6-BA41-B70E-BA2DF6711C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006" y="3707626"/>
            <a:ext cx="3058507" cy="247288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1F59FA6-1F16-5B40-9AC2-5787593BC381}"/>
              </a:ext>
            </a:extLst>
          </p:cNvPr>
          <p:cNvGrpSpPr/>
          <p:nvPr/>
        </p:nvGrpSpPr>
        <p:grpSpPr>
          <a:xfrm>
            <a:off x="5194953" y="2612588"/>
            <a:ext cx="2172470" cy="3059279"/>
            <a:chOff x="1355863" y="2819606"/>
            <a:chExt cx="2421102" cy="340940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267CC6-17A2-DC45-B29F-95BBECDD7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355863" y="2915475"/>
              <a:ext cx="2421102" cy="331353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B50D3C-23F0-4540-A12A-449848167922}"/>
                </a:ext>
              </a:extLst>
            </p:cNvPr>
            <p:cNvSpPr/>
            <p:nvPr/>
          </p:nvSpPr>
          <p:spPr>
            <a:xfrm>
              <a:off x="2647507" y="2819606"/>
              <a:ext cx="531628" cy="96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B860AE-2828-E743-9E9E-901049CA5D1E}"/>
              </a:ext>
            </a:extLst>
          </p:cNvPr>
          <p:cNvCxnSpPr>
            <a:cxnSpLocks/>
          </p:cNvCxnSpPr>
          <p:nvPr/>
        </p:nvCxnSpPr>
        <p:spPr>
          <a:xfrm flipV="1">
            <a:off x="7258756" y="2987749"/>
            <a:ext cx="816558" cy="1358473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  <a:effectLst>
            <a:outerShdw blurRad="50800" dist="50800" dir="2400000" algn="ctr" rotWithShape="0">
              <a:srgbClr val="000000">
                <a:alpha val="1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9BBADE-4BC3-B042-959E-A664B6DFF3D0}"/>
              </a:ext>
            </a:extLst>
          </p:cNvPr>
          <p:cNvCxnSpPr>
            <a:cxnSpLocks/>
          </p:cNvCxnSpPr>
          <p:nvPr/>
        </p:nvCxnSpPr>
        <p:spPr>
          <a:xfrm>
            <a:off x="8710037" y="3006623"/>
            <a:ext cx="485011" cy="663255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  <a:effectLst>
            <a:outerShdw blurRad="50800" dist="50800" dir="2400000" algn="ctr" rotWithShape="0">
              <a:srgbClr val="000000">
                <a:alpha val="1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E5D139-F22F-CA4C-B1EA-711E17D31ADF}"/>
              </a:ext>
            </a:extLst>
          </p:cNvPr>
          <p:cNvCxnSpPr>
            <a:cxnSpLocks/>
          </p:cNvCxnSpPr>
          <p:nvPr/>
        </p:nvCxnSpPr>
        <p:spPr>
          <a:xfrm flipH="1">
            <a:off x="7367424" y="5184204"/>
            <a:ext cx="1398582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  <a:effectLst>
            <a:outerShdw blurRad="50800" dist="50800" dir="2400000" algn="ctr" rotWithShape="0">
              <a:srgbClr val="000000">
                <a:alpha val="1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549BEAB-80E1-4648-8E03-A0E3DECD9321}"/>
              </a:ext>
            </a:extLst>
          </p:cNvPr>
          <p:cNvSpPr txBox="1"/>
          <p:nvPr/>
        </p:nvSpPr>
        <p:spPr>
          <a:xfrm>
            <a:off x="6293786" y="3309654"/>
            <a:ext cx="1231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Write code,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then upload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it to GitHub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C2DB6E-3043-7B47-9027-F4B751152A63}"/>
              </a:ext>
            </a:extLst>
          </p:cNvPr>
          <p:cNvSpPr txBox="1"/>
          <p:nvPr/>
        </p:nvSpPr>
        <p:spPr>
          <a:xfrm>
            <a:off x="9332707" y="2857755"/>
            <a:ext cx="1964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Code transfers from GitHub to the Connections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6EFC3C-DAB2-D147-BC9D-758C197C7206}"/>
              </a:ext>
            </a:extLst>
          </p:cNvPr>
          <p:cNvSpPr txBox="1"/>
          <p:nvPr/>
        </p:nvSpPr>
        <p:spPr>
          <a:xfrm>
            <a:off x="7446446" y="5407745"/>
            <a:ext cx="1533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After transfer,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refresh browser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to see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094" y="1494043"/>
            <a:ext cx="3382342" cy="4552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Your code (CSS, JS,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 is written locally but tested from the server</a:t>
            </a:r>
          </a:p>
          <a:p>
            <a:pPr marL="407988" lvl="1" indent="-231775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Tampermonkey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or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GreaseMonkey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can be used (up to a point) to build locally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Code is uploaded to GitHub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Code is transferred from GitHub 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 the server</a:t>
            </a:r>
          </a:p>
          <a:p>
            <a:pPr marL="407988" lvl="1" indent="-231775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Either automatically or via pull request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Server then sends the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specified files to users</a:t>
            </a:r>
          </a:p>
          <a:p>
            <a:pPr marL="407988" lvl="1" indent="-231775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As defined in Organization Extensions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Transferred files (JavaScript)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are handled by the browser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CACD87-FCA2-024E-B317-49AD577DBF79}"/>
              </a:ext>
            </a:extLst>
          </p:cNvPr>
          <p:cNvSpPr txBox="1"/>
          <p:nvPr/>
        </p:nvSpPr>
        <p:spPr>
          <a:xfrm>
            <a:off x="802292" y="135658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E5FB11-F0F4-9047-A166-AEEE0AB29219}"/>
              </a:ext>
            </a:extLst>
          </p:cNvPr>
          <p:cNvSpPr txBox="1"/>
          <p:nvPr/>
        </p:nvSpPr>
        <p:spPr>
          <a:xfrm>
            <a:off x="802291" y="24845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38832C-92DA-8B49-BB3E-9763897756BE}"/>
              </a:ext>
            </a:extLst>
          </p:cNvPr>
          <p:cNvSpPr txBox="1"/>
          <p:nvPr/>
        </p:nvSpPr>
        <p:spPr>
          <a:xfrm>
            <a:off x="818480" y="312240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E61C8A-B75F-0E4B-A3AE-6E7E41898962}"/>
              </a:ext>
            </a:extLst>
          </p:cNvPr>
          <p:cNvSpPr txBox="1"/>
          <p:nvPr/>
        </p:nvSpPr>
        <p:spPr>
          <a:xfrm>
            <a:off x="815517" y="417951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0FF63F-D10E-F44F-A968-2BF1EF8235B8}"/>
              </a:ext>
            </a:extLst>
          </p:cNvPr>
          <p:cNvSpPr txBox="1"/>
          <p:nvPr/>
        </p:nvSpPr>
        <p:spPr>
          <a:xfrm>
            <a:off x="802291" y="518420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047E8-2A8E-7F4C-BF0E-2DDB792A92B1}"/>
              </a:ext>
            </a:extLst>
          </p:cNvPr>
          <p:cNvGrpSpPr/>
          <p:nvPr/>
        </p:nvGrpSpPr>
        <p:grpSpPr>
          <a:xfrm>
            <a:off x="6554774" y="722196"/>
            <a:ext cx="3414629" cy="2265553"/>
            <a:chOff x="3435350" y="1663700"/>
            <a:chExt cx="3805422" cy="25248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2794AA-7CD6-5A4A-A5EE-156BA60AC059}"/>
                </a:ext>
              </a:extLst>
            </p:cNvPr>
            <p:cNvGrpSpPr/>
            <p:nvPr/>
          </p:nvGrpSpPr>
          <p:grpSpPr>
            <a:xfrm>
              <a:off x="4577906" y="2471098"/>
              <a:ext cx="1259369" cy="1299343"/>
              <a:chOff x="3302000" y="1631262"/>
              <a:chExt cx="2450214" cy="252798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58CDA81-3CB9-CB45-90DC-BEF17B5E9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2000" y="3518852"/>
                <a:ext cx="2450214" cy="64039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FA78501-8C02-BA47-9C4F-A8E816D27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9953" y="1631262"/>
                <a:ext cx="1774308" cy="1774308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33DB72-2A34-AA43-887B-157F80912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5350" y="1663700"/>
              <a:ext cx="3805422" cy="2524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4961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you can and can’t do with Customizer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043"/>
            <a:ext cx="6585155" cy="45527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add new functionality; hide or alter existing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add new elements to the page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access outside content (via AJAX, etc.)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retrieve Connections content (e.g., my Communities, my Files)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access browser data (cookies,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localStorage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sessionStorage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add CSS stylesheets to the page to change look, feel, and/or behavior of page elements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Add multiple JS libraries from Org Extensions settings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Cannot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Doesn’t work in the Connections mobile app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Doesn’t work on Meetings, Mail, Calendar, or Admin pages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Doesn’t work in ICEC</a:t>
            </a: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C85B7-BDAA-A844-8DAA-B39CCFB53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30" y="3312407"/>
            <a:ext cx="2949870" cy="30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7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852" y="2606872"/>
            <a:ext cx="716525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121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Today’s agenda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1690688"/>
            <a:ext cx="6790268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 mercifully quick (but understandable) overview of Customizer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Demo! Demo! Demo!</a:t>
            </a:r>
          </a:p>
          <a:p>
            <a:pPr marL="465138" indent="-2794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Three examples of highly-modified Connections environments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using Customizer (that you can use, too)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Details</a:t>
            </a:r>
          </a:p>
          <a:p>
            <a:pPr marL="465138" indent="-2794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What’s the difference between Customizer and ICEC?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Usage</a:t>
            </a:r>
          </a:p>
          <a:p>
            <a:pPr marL="465138" indent="-2794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How do you set it up?</a:t>
            </a:r>
          </a:p>
          <a:p>
            <a:pPr marL="465138" indent="-2794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How do you make changes?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Limitations</a:t>
            </a:r>
          </a:p>
          <a:p>
            <a:pPr marL="465138" indent="-2794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What you can (and can’t) do with Customizer</a:t>
            </a:r>
          </a:p>
          <a:p>
            <a:pPr marL="465138" indent="-27940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What you probably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shouldn’t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do with 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7855" y="-1126066"/>
            <a:ext cx="3720890" cy="9248686"/>
          </a:xfrm>
          <a:prstGeom prst="rect">
            <a:avLst/>
          </a:prstGeom>
          <a:noFill/>
          <a:effectLst>
            <a:outerShdw blurRad="177800" dist="279400" dir="5400000" algn="ctr" rotWithShape="0">
              <a:srgbClr val="000000">
                <a:alpha val="2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9500" dirty="0">
                <a:solidFill>
                  <a:srgbClr val="00B0F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0922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0" y="1132452"/>
            <a:ext cx="5689596" cy="4741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7987" y="2957068"/>
            <a:ext cx="716525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Thank you!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42318" y="4508691"/>
            <a:ext cx="5591964" cy="114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Scott Good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NA Above-Market Technical Sales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scott.good@us.ibm.com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101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problem we’re trying to solve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1690688"/>
            <a:ext cx="7018867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Outside of ICEC, Connections is hard to modify,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for either (or both)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Different look-and-feel (UI)</a:t>
            </a: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Enhanced functionality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, Connections has a dated interface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Customizer gives us a way to add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JavaScript</a:t>
            </a: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CSS</a:t>
            </a: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Images</a:t>
            </a:r>
          </a:p>
          <a:p>
            <a:pPr marL="465138" indent="-280988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Other kinds of files</a:t>
            </a:r>
            <a:r>
              <a:rPr lang="mr-I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spcBef>
                <a:spcPts val="600"/>
              </a:spcBef>
            </a:pP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to change how Connections looks and works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spcBef>
                <a:spcPts val="600"/>
              </a:spcBef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spcBef>
                <a:spcPts val="600"/>
              </a:spcBef>
            </a:pP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1400" b="1" i="1" dirty="0">
                <a:solidFill>
                  <a:schemeClr val="bg1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NOTE: Customizer does not work on ICEC pages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(but doesn’t really need to)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690688"/>
            <a:ext cx="6096000" cy="438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2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334" y="319203"/>
            <a:ext cx="3916533" cy="6129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Customizer?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4082" y="5212404"/>
            <a:ext cx="2303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nother" charset="0"/>
                <a:ea typeface="Another" charset="0"/>
                <a:cs typeface="Another" charset="0"/>
              </a:rPr>
              <a:t>(this is the part that matters)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8379" y="1690688"/>
            <a:ext cx="453998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 new capability in Connections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Based on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Who the user is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Or what the web page is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(Or combinations of both)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Customizer adds one or more JavaScript files to the page as it is being sent back to your browser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2" y="1453357"/>
            <a:ext cx="2744427" cy="666123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8" idx="3"/>
          </p:cNvCxnSpPr>
          <p:nvPr/>
        </p:nvCxnSpPr>
        <p:spPr>
          <a:xfrm flipV="1">
            <a:off x="7247918" y="5136538"/>
            <a:ext cx="1140708" cy="245143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24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46" y="927100"/>
            <a:ext cx="3408544" cy="2755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it works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67837" y="3747317"/>
            <a:ext cx="2440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Diane’s browser requests a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Connections page from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the server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478951" y="2305050"/>
            <a:ext cx="3464795" cy="1363302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74746" y="3793483"/>
            <a:ext cx="24433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The server figures out what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files are required for that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page and sends them back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(html, </a:t>
            </a:r>
            <a:r>
              <a:rPr lang="en-US" sz="1600" dirty="0" err="1">
                <a:latin typeface="+mj-lt"/>
              </a:rPr>
              <a:t>css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javascript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etc</a:t>
            </a:r>
            <a:r>
              <a:rPr lang="en-US" sz="1600" dirty="0">
                <a:latin typeface="+mj-lt"/>
              </a:rPr>
              <a:t>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624501" y="3975992"/>
            <a:ext cx="1619208" cy="1104007"/>
            <a:chOff x="6624501" y="3975992"/>
            <a:chExt cx="1619208" cy="1104007"/>
          </a:xfrm>
        </p:grpSpPr>
        <p:sp>
          <p:nvSpPr>
            <p:cNvPr id="34" name="Multidocument 33"/>
            <p:cNvSpPr/>
            <p:nvPr/>
          </p:nvSpPr>
          <p:spPr>
            <a:xfrm>
              <a:off x="6641435" y="3975992"/>
              <a:ext cx="1602274" cy="1104007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24501" y="4347856"/>
              <a:ext cx="1426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HTML/CSS/JS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234610" y="5396692"/>
            <a:ext cx="2646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Diane’s browser uses those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files to organize, format, and</a:t>
            </a:r>
          </a:p>
          <a:p>
            <a:r>
              <a:rPr lang="en-US" sz="1600" dirty="0">
                <a:latin typeface="+mj-lt"/>
              </a:rPr>
              <a:t>display all the things she sees </a:t>
            </a:r>
          </a:p>
          <a:p>
            <a:r>
              <a:rPr lang="en-US" sz="1600" dirty="0">
                <a:latin typeface="+mj-lt"/>
              </a:rPr>
              <a:t>on the web page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690533" y="4657279"/>
            <a:ext cx="1819865" cy="699225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3248" y="1388962"/>
            <a:ext cx="5514034" cy="131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4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it 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53372" y="6627511"/>
            <a:ext cx="21483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Illustrations courtesy of all-free-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download.com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46" y="925515"/>
            <a:ext cx="3408544" cy="2755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1055" y="5259868"/>
            <a:ext cx="30949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The server </a:t>
            </a:r>
            <a:r>
              <a:rPr lang="en-US" sz="1600" u="sng" dirty="0">
                <a:latin typeface="+mj-lt"/>
              </a:rPr>
              <a:t>also</a:t>
            </a:r>
            <a:r>
              <a:rPr lang="en-US" sz="1600" dirty="0">
                <a:latin typeface="+mj-lt"/>
              </a:rPr>
              <a:t> says “hey, this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is Diane</a:t>
            </a:r>
            <a:r>
              <a:rPr lang="mr-IN" sz="1600" dirty="0">
                <a:latin typeface="+mj-lt"/>
              </a:rPr>
              <a:t>…</a:t>
            </a:r>
            <a:r>
              <a:rPr lang="en-US" sz="1600" dirty="0">
                <a:latin typeface="+mj-lt"/>
              </a:rPr>
              <a:t>I have a special rule for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her” and sends one or more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extra JavaScript files to the browser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7837" y="3747317"/>
            <a:ext cx="2440861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Diane’s browser requests a 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Connections page from 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server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478951" y="2305050"/>
            <a:ext cx="3464795" cy="1363302"/>
          </a:xfrm>
          <a:prstGeom prst="straightConnector1">
            <a:avLst/>
          </a:prstGeom>
          <a:ln w="66675">
            <a:solidFill>
              <a:srgbClr val="FF0000">
                <a:alpha val="50000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74746" y="3793483"/>
            <a:ext cx="24433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server figures out what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files are required for that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page and sends them back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(html,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css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javascript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etc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624501" y="3975992"/>
            <a:ext cx="1619208" cy="1104007"/>
            <a:chOff x="6624501" y="3975992"/>
            <a:chExt cx="1619208" cy="1104007"/>
          </a:xfrm>
        </p:grpSpPr>
        <p:sp>
          <p:nvSpPr>
            <p:cNvPr id="28" name="Multidocument 27"/>
            <p:cNvSpPr/>
            <p:nvPr/>
          </p:nvSpPr>
          <p:spPr>
            <a:xfrm>
              <a:off x="6641435" y="3975992"/>
              <a:ext cx="1602274" cy="1104007"/>
            </a:xfrm>
            <a:prstGeom prst="flowChartMultidocumen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24501" y="4347856"/>
              <a:ext cx="1426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HTML/CSS/JS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234610" y="5396692"/>
            <a:ext cx="2646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Diane’s browser uses those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files to organize, format, and</a:t>
            </a:r>
          </a:p>
          <a:p>
            <a:r>
              <a:rPr lang="en-US" sz="1600" dirty="0">
                <a:latin typeface="+mj-lt"/>
              </a:rPr>
              <a:t>display all the things she sees </a:t>
            </a:r>
          </a:p>
          <a:p>
            <a:r>
              <a:rPr lang="en-US" sz="1600" dirty="0">
                <a:latin typeface="+mj-lt"/>
              </a:rPr>
              <a:t>on the web page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690533" y="4657279"/>
            <a:ext cx="1819865" cy="699225"/>
          </a:xfrm>
          <a:prstGeom prst="straightConnector1">
            <a:avLst/>
          </a:prstGeom>
          <a:ln w="66675">
            <a:solidFill>
              <a:srgbClr val="FF0000">
                <a:alpha val="50000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896466" y="5451863"/>
            <a:ext cx="1409097" cy="944095"/>
            <a:chOff x="6896466" y="5201643"/>
            <a:chExt cx="1409097" cy="944095"/>
          </a:xfrm>
        </p:grpSpPr>
        <p:sp>
          <p:nvSpPr>
            <p:cNvPr id="19" name="Document 18"/>
            <p:cNvSpPr/>
            <p:nvPr/>
          </p:nvSpPr>
          <p:spPr>
            <a:xfrm>
              <a:off x="6896466" y="5201643"/>
              <a:ext cx="1409097" cy="944095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83463" y="5396692"/>
              <a:ext cx="111139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JavaScript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sz="1100" dirty="0">
                  <a:solidFill>
                    <a:schemeClr val="bg1"/>
                  </a:solidFill>
                </a:rPr>
                <a:t>for Diane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3248" y="1388962"/>
            <a:ext cx="5514034" cy="1314952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5621869" y="5850467"/>
            <a:ext cx="1199105" cy="4791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80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236533" y="5399202"/>
            <a:ext cx="2646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Diane’s browser uses those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files to organize, format, and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display all the things she sees 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 the web 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it 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53372" y="6627511"/>
            <a:ext cx="21483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Illustrations courtesy of all-free-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download.com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46" y="925515"/>
            <a:ext cx="3408544" cy="2755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1055" y="5259868"/>
            <a:ext cx="30949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The server </a:t>
            </a:r>
            <a:r>
              <a:rPr lang="en-US" sz="1600" u="sng" dirty="0">
                <a:latin typeface="+mj-lt"/>
              </a:rPr>
              <a:t>also</a:t>
            </a:r>
            <a:r>
              <a:rPr lang="en-US" sz="1600" dirty="0">
                <a:latin typeface="+mj-lt"/>
              </a:rPr>
              <a:t> says “hey, this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is Diane</a:t>
            </a:r>
            <a:r>
              <a:rPr lang="mr-IN" sz="1600" dirty="0">
                <a:latin typeface="+mj-lt"/>
              </a:rPr>
              <a:t>…</a:t>
            </a:r>
            <a:r>
              <a:rPr lang="en-US" sz="1600" dirty="0">
                <a:latin typeface="+mj-lt"/>
              </a:rPr>
              <a:t>I have a special rule for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him” and sends one or more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extra JavaScript files to the browser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621869" y="5850467"/>
            <a:ext cx="1199105" cy="4791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67837" y="3747317"/>
            <a:ext cx="2440155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Diane’s browser requests a 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Connections page from 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server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478951" y="2305050"/>
            <a:ext cx="3464795" cy="1363302"/>
          </a:xfrm>
          <a:prstGeom prst="straightConnector1">
            <a:avLst/>
          </a:prstGeom>
          <a:ln w="66675">
            <a:solidFill>
              <a:srgbClr val="FF0000">
                <a:alpha val="50000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74746" y="3793483"/>
            <a:ext cx="24433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server figures out what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files are required for that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page and sends them back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(html,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css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javascript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etc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624501" y="3975992"/>
            <a:ext cx="1619208" cy="1104007"/>
            <a:chOff x="6624501" y="3975992"/>
            <a:chExt cx="1619208" cy="1104007"/>
          </a:xfrm>
        </p:grpSpPr>
        <p:sp>
          <p:nvSpPr>
            <p:cNvPr id="28" name="Multidocument 27"/>
            <p:cNvSpPr/>
            <p:nvPr/>
          </p:nvSpPr>
          <p:spPr>
            <a:xfrm>
              <a:off x="6641435" y="3975992"/>
              <a:ext cx="1602274" cy="1104007"/>
            </a:xfrm>
            <a:prstGeom prst="flowChartMultidocumen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24501" y="4347856"/>
              <a:ext cx="1426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HTML/CSS/JS</a:t>
              </a: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H="1">
            <a:off x="4690533" y="4657279"/>
            <a:ext cx="1819865" cy="699225"/>
          </a:xfrm>
          <a:prstGeom prst="straightConnector1">
            <a:avLst/>
          </a:prstGeom>
          <a:ln w="66675">
            <a:solidFill>
              <a:srgbClr val="FF0000">
                <a:alpha val="50000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6896466" y="5451863"/>
            <a:ext cx="1409097" cy="944095"/>
            <a:chOff x="6896466" y="5201643"/>
            <a:chExt cx="1409097" cy="944095"/>
          </a:xfrm>
        </p:grpSpPr>
        <p:sp>
          <p:nvSpPr>
            <p:cNvPr id="19" name="Document 18"/>
            <p:cNvSpPr/>
            <p:nvPr/>
          </p:nvSpPr>
          <p:spPr>
            <a:xfrm>
              <a:off x="6896466" y="5201643"/>
              <a:ext cx="1409097" cy="944095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83463" y="5396692"/>
              <a:ext cx="111139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JavaScript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sz="1100" dirty="0">
                  <a:solidFill>
                    <a:schemeClr val="bg1"/>
                  </a:solidFill>
                </a:rPr>
                <a:t>for Diane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 flipV="1">
            <a:off x="5618254" y="5851177"/>
            <a:ext cx="1199105" cy="47910"/>
          </a:xfrm>
          <a:prstGeom prst="straightConnector1">
            <a:avLst/>
          </a:prstGeom>
          <a:ln w="66675">
            <a:solidFill>
              <a:srgbClr val="FF0000">
                <a:alpha val="50000"/>
              </a:srgbClr>
            </a:solidFill>
            <a:tailEnd type="triangle"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197600" y="5007613"/>
            <a:ext cx="5588000" cy="1727620"/>
          </a:xfrm>
          <a:prstGeom prst="ellipse">
            <a:avLst/>
          </a:prstGeom>
          <a:noFill/>
          <a:ln w="60325">
            <a:solidFill>
              <a:srgbClr val="FFC000"/>
            </a:solidFill>
          </a:ln>
          <a:effectLst>
            <a:outerShdw blurRad="50800" dist="50800" dir="5400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778867" y="4035501"/>
            <a:ext cx="2235198" cy="2018690"/>
            <a:chOff x="5778867" y="4035501"/>
            <a:chExt cx="2235198" cy="2018690"/>
          </a:xfrm>
        </p:grpSpPr>
        <p:sp>
          <p:nvSpPr>
            <p:cNvPr id="38" name="Explosion 2 37"/>
            <p:cNvSpPr/>
            <p:nvPr/>
          </p:nvSpPr>
          <p:spPr>
            <a:xfrm rot="1496086">
              <a:off x="5778867" y="4035501"/>
              <a:ext cx="2235198" cy="2018690"/>
            </a:xfrm>
            <a:prstGeom prst="irregularSeal2">
              <a:avLst/>
            </a:prstGeom>
            <a:solidFill>
              <a:srgbClr val="92D050"/>
            </a:solidFill>
            <a:ln w="1016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rot="20464663">
              <a:off x="5976412" y="4649070"/>
              <a:ext cx="1596912" cy="810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800" dirty="0">
                  <a:latin typeface="Another" charset="0"/>
                  <a:ea typeface="Another" charset="0"/>
                  <a:cs typeface="Another" charset="0"/>
                </a:rPr>
                <a:t>This part is</a:t>
              </a:r>
              <a:br>
                <a:rPr lang="en-US" sz="2800" dirty="0">
                  <a:latin typeface="Another" charset="0"/>
                  <a:ea typeface="Another" charset="0"/>
                  <a:cs typeface="Another" charset="0"/>
                </a:rPr>
              </a:br>
              <a:r>
                <a:rPr lang="en-US" sz="2800" dirty="0">
                  <a:latin typeface="Another" charset="0"/>
                  <a:ea typeface="Another" charset="0"/>
                  <a:cs typeface="Another" charset="0"/>
                </a:rPr>
                <a:t>Customizer!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4382" y="1351997"/>
            <a:ext cx="7765535" cy="134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That’s all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690688"/>
            <a:ext cx="54775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Yes. And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well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no.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The JavaScript added to the page by Customizer can do all kinds of things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Inject CSS files to change the overall look and feel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Modify or hide existing page elements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Add new elements to the page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Retrieve data from elsewhere…even outside Connections for…</a:t>
            </a:r>
          </a:p>
          <a:p>
            <a:pPr marL="1200150" lvl="2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Addition of outside content</a:t>
            </a:r>
          </a:p>
          <a:p>
            <a:pPr marL="1200150" lvl="2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Personalization information/instructions</a:t>
            </a:r>
          </a:p>
          <a:p>
            <a:pPr marL="1200150" lvl="2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Whatever else you can dream up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Someday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 Customizer may be able to make server-side modifications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but not today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6251308"/>
            <a:ext cx="6096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Details here: https://</a:t>
            </a:r>
            <a:r>
              <a:rPr lang="en-US" sz="1100" dirty="0" err="1">
                <a:latin typeface="+mj-lt"/>
              </a:rPr>
              <a:t>www.ibm.com</a:t>
            </a:r>
            <a:r>
              <a:rPr lang="en-US" sz="1100" dirty="0">
                <a:latin typeface="+mj-lt"/>
              </a:rPr>
              <a:t>/</a:t>
            </a:r>
            <a:r>
              <a:rPr lang="en-US" sz="1100" dirty="0" err="1">
                <a:latin typeface="+mj-lt"/>
              </a:rPr>
              <a:t>developerworks</a:t>
            </a:r>
            <a:r>
              <a:rPr lang="en-US" sz="1100" dirty="0">
                <a:latin typeface="+mj-lt"/>
              </a:rPr>
              <a:t>/collaboration/library/customizer-intro/</a:t>
            </a:r>
            <a:r>
              <a:rPr lang="en-US" sz="1100" dirty="0" err="1">
                <a:latin typeface="+mj-lt"/>
              </a:rPr>
              <a:t>index.html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30" y="196770"/>
            <a:ext cx="2744427" cy="666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7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852" y="2606872"/>
            <a:ext cx="716525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27599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39724</TotalTime>
  <Words>1019</Words>
  <Application>Microsoft Macintosh PowerPoint</Application>
  <PresentationFormat>Widescreen</PresentationFormat>
  <Paragraphs>205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Andale Mono</vt:lpstr>
      <vt:lpstr>Another</vt:lpstr>
      <vt:lpstr>Arial</vt:lpstr>
      <vt:lpstr>Calibri</vt:lpstr>
      <vt:lpstr>Calibri Light</vt:lpstr>
      <vt:lpstr>Helvetica Neue Thin</vt:lpstr>
      <vt:lpstr>Mangal</vt:lpstr>
      <vt:lpstr>Office Theme</vt:lpstr>
      <vt:lpstr>What you need to know about Connections Customizer</vt:lpstr>
      <vt:lpstr>Today’s agenda…</vt:lpstr>
      <vt:lpstr>The problem we’re trying to solve…</vt:lpstr>
      <vt:lpstr>What is Customizer?</vt:lpstr>
      <vt:lpstr>How it works</vt:lpstr>
      <vt:lpstr>How it works</vt:lpstr>
      <vt:lpstr>How it works</vt:lpstr>
      <vt:lpstr>That’s all…?</vt:lpstr>
      <vt:lpstr>Demos!</vt:lpstr>
      <vt:lpstr>“Apple UI”</vt:lpstr>
      <vt:lpstr>“Airplane UI”</vt:lpstr>
      <vt:lpstr>“ICEC UI”</vt:lpstr>
      <vt:lpstr>Test users you can demo with…</vt:lpstr>
      <vt:lpstr>Various points…</vt:lpstr>
      <vt:lpstr>Connections vs ICEC: what’s the difference?</vt:lpstr>
      <vt:lpstr>Customizer vs ICEC: what’s the difference?</vt:lpstr>
      <vt:lpstr>Setup and usage</vt:lpstr>
      <vt:lpstr>What you can and can’t do with Customizer</vt:lpstr>
      <vt:lpstr>Questions?</vt:lpstr>
      <vt:lpstr> Thank you!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GOOD</dc:creator>
  <cp:lastModifiedBy>Microsoft Office User</cp:lastModifiedBy>
  <cp:revision>316</cp:revision>
  <dcterms:created xsi:type="dcterms:W3CDTF">2017-10-19T15:56:16Z</dcterms:created>
  <dcterms:modified xsi:type="dcterms:W3CDTF">2018-01-24T14:13:38Z</dcterms:modified>
</cp:coreProperties>
</file>